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76" r:id="rId5"/>
    <p:sldId id="257" r:id="rId6"/>
    <p:sldId id="278" r:id="rId7"/>
    <p:sldId id="259" r:id="rId8"/>
    <p:sldId id="261" r:id="rId9"/>
    <p:sldId id="280" r:id="rId10"/>
    <p:sldId id="263" r:id="rId11"/>
    <p:sldId id="265" r:id="rId12"/>
    <p:sldId id="267" r:id="rId13"/>
    <p:sldId id="269" r:id="rId14"/>
    <p:sldId id="271" r:id="rId15"/>
    <p:sldId id="273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F7D323-A8A9-C22D-B2CA-6B430911D24B}" v="238" dt="2022-10-20T13:30:18.297"/>
    <p1510:client id="{AC7F599B-F920-5C9E-1830-D3EE03B41911}" v="38" dt="2022-10-20T13:32:38.004"/>
    <p1510:client id="{EBB169B2-6C1E-4210-AF2E-B6FDDB1545FE}" v="4" dt="2022-07-18T14:32:54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69B3-C9AA-4407-BD5E-8A20CBCA4198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77C02-BEEC-413D-A075-9B33481B27C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69B3-C9AA-4407-BD5E-8A20CBCA4198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77C02-BEEC-413D-A075-9B33481B27C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69B3-C9AA-4407-BD5E-8A20CBCA4198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77C02-BEEC-413D-A075-9B33481B27C2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1374" y="1542402"/>
            <a:ext cx="6321287" cy="323832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25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25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25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25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72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Volksschule</a:t>
            </a:r>
            <a:r>
              <a:rPr lang="en-US" sz="7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Seeham</a:t>
            </a:r>
            <a:br>
              <a:rPr lang="en-US" sz="7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7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Unser </a:t>
            </a:r>
            <a:r>
              <a:rPr lang="en-US" sz="72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Leitbild</a:t>
            </a:r>
            <a:endParaRPr lang="en-US" sz="7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55294585"/>
      </p:ext>
    </p:extLst>
  </p:cSld>
  <p:clrMapOvr>
    <a:masterClrMapping/>
  </p:clrMapOvr>
  <p:transition spd="slow" advTm="8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eck 1"/>
          <p:cNvSpPr/>
          <p:nvPr/>
        </p:nvSpPr>
        <p:spPr>
          <a:xfrm>
            <a:off x="2821812" y="2711690"/>
            <a:ext cx="6709814" cy="285868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  <a:latin typeface="+mj-lt"/>
              </a:rPr>
              <a:t>Unsere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Schule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ist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ein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Ort, wo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gemeinsam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gelernt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gespielt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gefeiert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wird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. An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Feiern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der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Kirche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und Gemeinde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nehmen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ebenfalls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teil,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damit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die Kinder in das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soziale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Gefüge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unserer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Dorfgemeinschaft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hineinwachsen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ihren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Platz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finden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.</a:t>
            </a:r>
            <a:endParaRPr lang="en-US" sz="2400" dirty="0">
              <a:solidFill>
                <a:schemeClr val="tx2"/>
              </a:solidFill>
              <a:effectLst/>
              <a:latin typeface="+mj-lt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F74C6DFA-7DC8-7E4A-5431-FAAF60733626}"/>
              </a:ext>
            </a:extLst>
          </p:cNvPr>
          <p:cNvSpPr txBox="1"/>
          <p:nvPr/>
        </p:nvSpPr>
        <p:spPr>
          <a:xfrm>
            <a:off x="2946725" y="1446397"/>
            <a:ext cx="611155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Miteinander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feiern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und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spielen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7653544"/>
      </p:ext>
    </p:extLst>
  </p:cSld>
  <p:clrMapOvr>
    <a:masterClrMapping/>
  </p:clrMapOvr>
  <p:transition spd="slow" advTm="8000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eck 1"/>
          <p:cNvSpPr/>
          <p:nvPr/>
        </p:nvSpPr>
        <p:spPr>
          <a:xfrm>
            <a:off x="3050412" y="2979336"/>
            <a:ext cx="6282431" cy="24308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legen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Wert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darauf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, die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Eigenverantwortung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für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einen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rücksichtsvollen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nachhaltigen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Umgang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mit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den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Ressourcen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der Natur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zu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wecken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.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fördern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ein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verstärktes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Natur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-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Umweltbewusstsein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.</a:t>
            </a:r>
            <a:endParaRPr lang="en-US" sz="2400" dirty="0">
              <a:solidFill>
                <a:schemeClr val="tx2"/>
              </a:solidFill>
              <a:effectLst/>
              <a:latin typeface="+mj-lt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DFC979FE-F01A-2385-CFE7-24E82015EA42}"/>
              </a:ext>
            </a:extLst>
          </p:cNvPr>
          <p:cNvSpPr txBox="1"/>
          <p:nvPr/>
        </p:nvSpPr>
        <p:spPr>
          <a:xfrm>
            <a:off x="3988838" y="1929972"/>
            <a:ext cx="611155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Natur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erleben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6847198"/>
      </p:ext>
    </p:extLst>
  </p:cSld>
  <p:clrMapOvr>
    <a:masterClrMapping/>
  </p:clrMapOvr>
  <p:transition spd="slow" advTm="8000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eck 1"/>
          <p:cNvSpPr/>
          <p:nvPr/>
        </p:nvSpPr>
        <p:spPr>
          <a:xfrm>
            <a:off x="3050412" y="2979336"/>
            <a:ext cx="6739631" cy="24308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pflegen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regen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Kontakt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mit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allen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Schulpartnern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binden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auch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die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Eltern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in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unsere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Unterrichts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-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Erziehungsarbeit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ein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.</a:t>
            </a:r>
            <a:endParaRPr lang="en-US" sz="2400" b="1" dirty="0">
              <a:solidFill>
                <a:schemeClr val="tx2"/>
              </a:solidFill>
              <a:effectLst/>
              <a:latin typeface="+mj-lt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831552FA-FA26-6EA3-71CE-9982B8D05184}"/>
              </a:ext>
            </a:extLst>
          </p:cNvPr>
          <p:cNvSpPr txBox="1"/>
          <p:nvPr/>
        </p:nvSpPr>
        <p:spPr>
          <a:xfrm>
            <a:off x="2911689" y="1883274"/>
            <a:ext cx="611155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Schulpartnerschaft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pflegen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7062124"/>
      </p:ext>
    </p:extLst>
  </p:cSld>
  <p:clrMapOvr>
    <a:masterClrMapping/>
  </p:clrMapOvr>
  <p:transition spd="slow" advTm="8000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eck 1"/>
          <p:cNvSpPr/>
          <p:nvPr/>
        </p:nvSpPr>
        <p:spPr>
          <a:xfrm>
            <a:off x="3050412" y="2979336"/>
            <a:ext cx="6352005" cy="243086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sind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eine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offene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Schule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pflegen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gute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Kontakte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zum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Schulerhalter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(Gemeinde),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zu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den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Behörden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zur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Kirche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zu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Sponsoren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zum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Kindergarten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zu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den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örtlichen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Vereinen</a:t>
            </a:r>
            <a:r>
              <a:rPr lang="en-US" sz="2000" b="1" dirty="0">
                <a:solidFill>
                  <a:schemeClr val="tx2"/>
                </a:solidFill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tx2"/>
                </a:solidFill>
              </a:rPr>
              <a:t> </a:t>
            </a:r>
            <a:endParaRPr lang="en-US" sz="2000" b="1" dirty="0">
              <a:solidFill>
                <a:schemeClr val="tx2"/>
              </a:solidFill>
              <a:effectLst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2EAB074B-F4CE-B373-F1B4-F2E0C20B5DCA}"/>
              </a:ext>
            </a:extLst>
          </p:cNvPr>
          <p:cNvSpPr txBox="1"/>
          <p:nvPr/>
        </p:nvSpPr>
        <p:spPr>
          <a:xfrm>
            <a:off x="2946725" y="1315829"/>
            <a:ext cx="611155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Zusammenarbeit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örtlichen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Institutionen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und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Vereinen</a:t>
            </a:r>
            <a:endParaRPr lang="de-DE" sz="4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9460471"/>
      </p:ext>
    </p:extLst>
  </p:cSld>
  <p:clrMapOvr>
    <a:masterClrMapping/>
  </p:clrMapOvr>
  <p:transition spd="slow" advTm="8000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eck 1"/>
          <p:cNvSpPr/>
          <p:nvPr/>
        </p:nvSpPr>
        <p:spPr>
          <a:xfrm>
            <a:off x="2374204" y="2007704"/>
            <a:ext cx="7445310" cy="37106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indent="-2286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2"/>
              </a:solidFill>
            </a:endParaRPr>
          </a:p>
          <a:p>
            <a:pPr marL="571500" indent="-5715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2"/>
                </a:solidFill>
                <a:latin typeface="+mj-lt"/>
              </a:rPr>
              <a:t>Die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Verantwortung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für das Wohl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jedes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einzelnen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Kindes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steht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im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Mittelpunkt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unseres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pädagogischen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Handelns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.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sehen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unsere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Schüler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als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Menschen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mit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unterschiedlichen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Begabungen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,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deren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Entwicklung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positiv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begleiten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. </a:t>
            </a:r>
          </a:p>
          <a:p>
            <a:pPr indent="-2286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2"/>
              </a:solidFill>
              <a:latin typeface="+mj-lt"/>
            </a:endParaRPr>
          </a:p>
          <a:p>
            <a:pPr marL="571500" indent="-5715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2"/>
                </a:solidFill>
                <a:latin typeface="+mj-lt"/>
              </a:rPr>
              <a:t>Bei der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Begleitung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der 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Persönlichkeitsentwicklung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der Kinder,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als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zukünftige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Träger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der Gesellschaft,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basiert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die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Erziehung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auf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humanen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sozialen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+mj-lt"/>
              </a:rPr>
              <a:t>Werten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2"/>
              </a:solidFill>
              <a:effectLst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54702932"/>
      </p:ext>
    </p:extLst>
  </p:cSld>
  <p:clrMapOvr>
    <a:masterClrMapping/>
  </p:clrMapOvr>
  <p:transition spd="slow" advTm="800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C1957-10EE-B241-E42F-DE6B567BD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04697" y="2231975"/>
            <a:ext cx="6212858" cy="243086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          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Gesundheit</a:t>
            </a:r>
          </a:p>
          <a:p>
            <a:pPr marL="0"/>
            <a:endParaRPr lang="en-US" sz="2000" dirty="0">
              <a:solidFill>
                <a:schemeClr val="tx2"/>
              </a:solidFill>
            </a:endParaRPr>
          </a:p>
          <a:p>
            <a:r>
              <a:rPr lang="en-US" sz="2400" dirty="0" err="1">
                <a:solidFill>
                  <a:schemeClr val="tx2"/>
                </a:solidFill>
                <a:latin typeface="+mj-lt"/>
              </a:rPr>
              <a:t>Gesunde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Ernährung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Bewegungserziehung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stellen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wesentliche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Säulen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unseres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Gesundheitsbewusstseins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j-lt"/>
              </a:rPr>
              <a:t>dar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9827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eck 1"/>
          <p:cNvSpPr/>
          <p:nvPr/>
        </p:nvSpPr>
        <p:spPr>
          <a:xfrm>
            <a:off x="3050412" y="2979336"/>
            <a:ext cx="6007100" cy="24308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tx2"/>
              </a:solidFill>
              <a:latin typeface="+mj-lt"/>
            </a:endParaRPr>
          </a:p>
          <a:p>
            <a:pPr marL="457200" indent="-4572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+mj-lt"/>
              </a:rPr>
              <a:t>bemühen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+mj-lt"/>
              </a:rPr>
              <a:t>uns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 um </a:t>
            </a:r>
            <a:r>
              <a:rPr lang="en-US" sz="2800" b="1" dirty="0" err="1">
                <a:solidFill>
                  <a:schemeClr val="tx2"/>
                </a:solidFill>
                <a:latin typeface="+mj-lt"/>
              </a:rPr>
              <a:t>ein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+mj-lt"/>
              </a:rPr>
              <a:t>angenehmes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+mj-lt"/>
              </a:rPr>
              <a:t>Umfeld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, wo </a:t>
            </a:r>
            <a:r>
              <a:rPr lang="en-US" sz="2800" b="1" dirty="0" err="1">
                <a:solidFill>
                  <a:schemeClr val="tx2"/>
                </a:solidFill>
                <a:latin typeface="+mj-lt"/>
              </a:rPr>
              <a:t>sich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+mj-lt"/>
              </a:rPr>
              <a:t>Schüler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/</a:t>
            </a:r>
            <a:r>
              <a:rPr lang="en-US" sz="2800" b="1" dirty="0" err="1">
                <a:solidFill>
                  <a:schemeClr val="tx2"/>
                </a:solidFill>
                <a:latin typeface="+mj-lt"/>
              </a:rPr>
              <a:t>innen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 und Lehrer/</a:t>
            </a:r>
            <a:r>
              <a:rPr lang="en-US" sz="2800" b="1" dirty="0" err="1">
                <a:solidFill>
                  <a:schemeClr val="tx2"/>
                </a:solidFill>
                <a:latin typeface="+mj-lt"/>
              </a:rPr>
              <a:t>innen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+mj-lt"/>
              </a:rPr>
              <a:t>wohl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+mj-lt"/>
              </a:rPr>
              <a:t>fühlen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.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 </a:t>
            </a:r>
            <a:endParaRPr lang="en-US" sz="2800" dirty="0">
              <a:solidFill>
                <a:schemeClr val="tx2"/>
              </a:solidFill>
              <a:effectLst/>
              <a:latin typeface="+mj-lt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64E1BA24-390D-2081-930B-8C8CD4146CE0}"/>
              </a:ext>
            </a:extLst>
          </p:cNvPr>
          <p:cNvSpPr txBox="1"/>
          <p:nvPr/>
        </p:nvSpPr>
        <p:spPr>
          <a:xfrm>
            <a:off x="2850503" y="1036888"/>
            <a:ext cx="611155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Schulklima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zum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Wohlfühlen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8752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eck 1"/>
          <p:cNvSpPr/>
          <p:nvPr/>
        </p:nvSpPr>
        <p:spPr>
          <a:xfrm>
            <a:off x="3161718" y="497193"/>
            <a:ext cx="7306162" cy="31471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geben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Werte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Wissen auf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vielfältige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Weise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weiter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ermöglichen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selbsttätiges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Handeln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.</a:t>
            </a: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bieten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einen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lebensnahen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zeitgemäßen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Unterricht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wobei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besonders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der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Schwerpunkt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auf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eine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sprachsensible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Entwicklung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gelegt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wird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800"/>
              </a:spcAft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+mj-lt"/>
              </a:rPr>
              <a:t>Ein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individuelles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Lerntempo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wird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in den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offenen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Lernformen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intensiver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ermöglicht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.</a:t>
            </a: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Begabungen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Vielfalt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: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unabhängig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vom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Geschlecht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fördern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Begabungen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Kompetenzen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unserer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Schülerinnen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Schüler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damit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sie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sich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frei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entfalten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entwickeln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können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. Wie leben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Vielfalt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800"/>
              </a:spcAft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effectLst/>
              <a:latin typeface="+mj-lt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B4DE88DB-DC43-53AC-9F98-79A452B8CE1D}"/>
              </a:ext>
            </a:extLst>
          </p:cNvPr>
          <p:cNvSpPr txBox="1"/>
          <p:nvPr/>
        </p:nvSpPr>
        <p:spPr>
          <a:xfrm>
            <a:off x="3466323" y="673716"/>
            <a:ext cx="611155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Lernen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mit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allen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Sinnen</a:t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5961495"/>
      </p:ext>
    </p:extLst>
  </p:cSld>
  <p:clrMapOvr>
    <a:masterClrMapping/>
  </p:clrMapOvr>
  <p:transition spd="slow" advTm="800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FAD667-AB7A-10BF-4325-898EC3A1F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36AA511-4ABC-58B5-9D15-7E4AD1ECA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549FFE-34BF-E6ED-B301-9873CAEC9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D4F0C50-9ADA-BA34-EA46-63C8BAE12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684793D-9C8B-65B3-5BB8-DA30D733D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FB790F3-346C-A2C9-F418-3DF0E510D6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95396DA-6CC6-4F0D-7C32-82AD81C61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F62D17-0DD6-64FC-4640-F96872C95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Rechteck 1">
            <a:extLst>
              <a:ext uri="{FF2B5EF4-FFF2-40B4-BE49-F238E27FC236}">
                <a16:creationId xmlns:a16="http://schemas.microsoft.com/office/drawing/2014/main" id="{F2687756-AA3A-19A0-3BCB-8125610A2E8E}"/>
              </a:ext>
            </a:extLst>
          </p:cNvPr>
          <p:cNvSpPr/>
          <p:nvPr/>
        </p:nvSpPr>
        <p:spPr>
          <a:xfrm>
            <a:off x="3051110" y="497193"/>
            <a:ext cx="7416770" cy="36439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b="1" dirty="0">
              <a:solidFill>
                <a:srgbClr val="44546A"/>
              </a:solidFill>
              <a:latin typeface="Calibri Light" panose="020F03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b="1" dirty="0">
              <a:solidFill>
                <a:srgbClr val="44546A"/>
              </a:solidFill>
              <a:latin typeface="Calibri Light" panose="020F03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44546A"/>
                </a:solidFill>
                <a:latin typeface="Calibri Light" panose="020F0302020204030204"/>
              </a:rPr>
              <a:t>U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nabhängig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vom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Geschlecht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fördern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wir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Begabungen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und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Kompetenzen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unserer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Schülerinnen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und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Schüler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,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damit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sie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sich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frei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entfalten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und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entwickeln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können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. Wie leben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Vielfalt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17AF879-2FE2-ECE2-1A95-B8FAFC98A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0ED7ADB-12C8-DE48-594C-0F45C933D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E63B77-DD37-3EE5-AFDE-49C52AA2F0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6E277B2-AAE2-010D-77DE-51C8E1EE1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95264000-842B-FD11-2D9C-A5AF34291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35BC3D4D-D853-FF21-139E-3C54C2D85D5C}"/>
              </a:ext>
            </a:extLst>
          </p:cNvPr>
          <p:cNvSpPr txBox="1"/>
          <p:nvPr/>
        </p:nvSpPr>
        <p:spPr>
          <a:xfrm>
            <a:off x="3438331" y="1268252"/>
            <a:ext cx="611155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Begabungen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und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Vielfalt</a:t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</a:b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0377098"/>
      </p:ext>
    </p:extLst>
  </p:cSld>
  <p:clrMapOvr>
    <a:masterClrMapping/>
  </p:clrMapOvr>
  <p:transition spd="slow" advTm="800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eck 1"/>
          <p:cNvSpPr/>
          <p:nvPr/>
        </p:nvSpPr>
        <p:spPr>
          <a:xfrm>
            <a:off x="3050412" y="2979336"/>
            <a:ext cx="5709721" cy="24308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arbeiten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mit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modernen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Lernformen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bieten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ebenso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Altbewährtes, um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unsere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Schüler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/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innen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zu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einer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umfassenden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Allgemeinbildung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hinzuführen</a:t>
            </a:r>
            <a:r>
              <a:rPr lang="en-US" sz="2000" b="1" dirty="0">
                <a:solidFill>
                  <a:schemeClr val="tx2"/>
                </a:solidFill>
              </a:rPr>
              <a:t>.</a:t>
            </a:r>
            <a:endParaRPr lang="en-US" sz="2000" b="1" dirty="0">
              <a:solidFill>
                <a:schemeClr val="tx2"/>
              </a:solidFill>
              <a:effectLst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7B50C859-8B3B-5136-B728-787FE800F089}"/>
              </a:ext>
            </a:extLst>
          </p:cNvPr>
          <p:cNvSpPr txBox="1"/>
          <p:nvPr/>
        </p:nvSpPr>
        <p:spPr>
          <a:xfrm>
            <a:off x="3186404" y="1132173"/>
            <a:ext cx="611155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Altbewährtes und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Neues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7929445"/>
      </p:ext>
    </p:extLst>
  </p:cSld>
  <p:clrMapOvr>
    <a:masterClrMapping/>
  </p:clrMapOvr>
  <p:transition spd="slow" advTm="800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eck 1"/>
          <p:cNvSpPr/>
          <p:nvPr/>
        </p:nvSpPr>
        <p:spPr>
          <a:xfrm>
            <a:off x="3050412" y="2979336"/>
            <a:ext cx="5709721" cy="24308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+mj-lt"/>
              </a:rPr>
              <a:t>An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unserer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Schule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wird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eigenverantwortliches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teamfähiges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Handeln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gefördert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eine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grundlegende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Basis für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weiterführende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Schulen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gelegt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C0BE5E88-64B5-0572-C893-1D7D15196FDE}"/>
              </a:ext>
            </a:extLst>
          </p:cNvPr>
          <p:cNvSpPr txBox="1"/>
          <p:nvPr/>
        </p:nvSpPr>
        <p:spPr>
          <a:xfrm>
            <a:off x="3447662" y="1805968"/>
            <a:ext cx="611155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Selbstständigkeit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109971"/>
      </p:ext>
    </p:extLst>
  </p:cSld>
  <p:clrMapOvr>
    <a:masterClrMapping/>
  </p:clrMapOvr>
  <p:transition spd="slow" advTm="8000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eck 1"/>
          <p:cNvSpPr/>
          <p:nvPr/>
        </p:nvSpPr>
        <p:spPr>
          <a:xfrm>
            <a:off x="3240986" y="2850127"/>
            <a:ext cx="5709721" cy="243086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latin typeface="+mj-lt"/>
            </a:endParaRPr>
          </a:p>
          <a:p>
            <a:pPr marL="342900" indent="-342900" defTabSz="9144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erarbeiten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mit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unseren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Kindern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Regeln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für das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Zusammenleben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pflegen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ein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tolerantes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respektvolles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hilfsbereites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Miteinander.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Wir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leben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Toleranz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und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Offenheit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im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Umgang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mit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j-lt"/>
              </a:rPr>
              <a:t>Unterschiedlichkeiten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. </a:t>
            </a:r>
            <a:endParaRPr lang="en-US" sz="2400" b="1" dirty="0">
              <a:solidFill>
                <a:schemeClr val="tx2"/>
              </a:solidFill>
              <a:effectLst/>
              <a:latin typeface="+mj-lt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681AE9A8-69F8-6711-809A-D7433505F3E8}"/>
              </a:ext>
            </a:extLst>
          </p:cNvPr>
          <p:cNvSpPr txBox="1"/>
          <p:nvPr/>
        </p:nvSpPr>
        <p:spPr>
          <a:xfrm>
            <a:off x="3615613" y="1709567"/>
            <a:ext cx="611155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Soziales Lernen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5423572"/>
      </p:ext>
    </p:extLst>
  </p:cSld>
  <p:clrMapOvr>
    <a:masterClrMapping/>
  </p:clrMapOvr>
  <p:transition spd="slow" advTm="8000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e835018-fcd9-4699-88dc-37fbbc1963e5">
      <Terms xmlns="http://schemas.microsoft.com/office/infopath/2007/PartnerControls"/>
    </lcf76f155ced4ddcb4097134ff3c332f>
    <TaxCatchAll xmlns="8c10ae71-643c-4d7c-9628-9c21c2461ab7" xsi:nil="true"/>
    <SharedWithUsers xmlns="8c10ae71-643c-4d7c-9628-9c21c2461ab7">
      <UserInfo>
        <DisplayName>Dipl.-Päd. Sablatnig Marion,</DisplayName>
        <AccountId>12</AccountId>
        <AccountType/>
      </UserInfo>
      <UserInfo>
        <DisplayName>Dipl.-Päd. Hoheneder-Ergün Doris, BEd</DisplayName>
        <AccountId>20</AccountId>
        <AccountType/>
      </UserInfo>
      <UserInfo>
        <DisplayName>Dipl.-Päd. Diezinger-Modl Birgit, BEd</DisplayName>
        <AccountId>15</AccountId>
        <AccountType/>
      </UserInfo>
      <UserInfo>
        <DisplayName>Dipl.-Päd. Haberl Gabriele,</DisplayName>
        <AccountId>16</AccountId>
        <AccountType/>
      </UserInfo>
      <UserInfo>
        <DisplayName>Dipl.-Päd. Schober Sandra, BEd</DisplayName>
        <AccountId>21</AccountId>
        <AccountType/>
      </UserInfo>
      <UserInfo>
        <DisplayName>Dipl.-Päd. Schlichting Gert,</DisplayName>
        <AccountId>22</AccountId>
        <AccountType/>
      </UserInfo>
      <UserInfo>
        <DisplayName>BEd Dipl.-Soz.Päd. Hinterholzer Karla</DisplayName>
        <AccountId>23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F3964FBA525C4D85FFA3CF4C3F5C69" ma:contentTypeVersion="14" ma:contentTypeDescription="Ein neues Dokument erstellen." ma:contentTypeScope="" ma:versionID="cac78b2f8fbca96e9260c306d07f87ab">
  <xsd:schema xmlns:xsd="http://www.w3.org/2001/XMLSchema" xmlns:xs="http://www.w3.org/2001/XMLSchema" xmlns:p="http://schemas.microsoft.com/office/2006/metadata/properties" xmlns:ns2="fe835018-fcd9-4699-88dc-37fbbc1963e5" xmlns:ns3="8c10ae71-643c-4d7c-9628-9c21c2461ab7" targetNamespace="http://schemas.microsoft.com/office/2006/metadata/properties" ma:root="true" ma:fieldsID="c48e02f3215e0639413f6442f51eaab6" ns2:_="" ns3:_="">
    <xsd:import namespace="fe835018-fcd9-4699-88dc-37fbbc1963e5"/>
    <xsd:import namespace="8c10ae71-643c-4d7c-9628-9c21c2461a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835018-fcd9-4699-88dc-37fbbc1963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markierungen" ma:readOnly="false" ma:fieldId="{5cf76f15-5ced-4ddc-b409-7134ff3c332f}" ma:taxonomyMulti="true" ma:sspId="ec413412-c381-4b9d-905d-ea64cf1a92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10ae71-643c-4d7c-9628-9c21c2461ab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5584a77-7712-4b40-a680-fcf20162a12b}" ma:internalName="TaxCatchAll" ma:showField="CatchAllData" ma:web="8c10ae71-643c-4d7c-9628-9c21c2461a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A3C5E2-EC2E-4463-8F77-59ABF22374A5}">
  <ds:schemaRefs>
    <ds:schemaRef ds:uri="http://schemas.microsoft.com/office/2006/metadata/properties"/>
    <ds:schemaRef ds:uri="http://schemas.microsoft.com/office/infopath/2007/PartnerControls"/>
    <ds:schemaRef ds:uri="fe835018-fcd9-4699-88dc-37fbbc1963e5"/>
    <ds:schemaRef ds:uri="8c10ae71-643c-4d7c-9628-9c21c2461ab7"/>
  </ds:schemaRefs>
</ds:datastoreItem>
</file>

<file path=customXml/itemProps2.xml><?xml version="1.0" encoding="utf-8"?>
<ds:datastoreItem xmlns:ds="http://schemas.openxmlformats.org/officeDocument/2006/customXml" ds:itemID="{33E0C238-F88C-4F4D-9972-572B17F32A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835018-fcd9-4699-88dc-37fbbc1963e5"/>
    <ds:schemaRef ds:uri="8c10ae71-643c-4d7c-9628-9c21c2461a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40AF0A-3F46-424C-8B67-ABA18B525E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418</Words>
  <Application>Microsoft Office PowerPoint</Application>
  <PresentationFormat>Breitbild</PresentationFormat>
  <Paragraphs>54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    Volksschule Seeham Unser Leitbild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Marion S</dc:creator>
  <cp:lastModifiedBy>Doris Hoheneder</cp:lastModifiedBy>
  <cp:revision>79</cp:revision>
  <dcterms:created xsi:type="dcterms:W3CDTF">2015-10-27T13:48:42Z</dcterms:created>
  <dcterms:modified xsi:type="dcterms:W3CDTF">2025-01-30T14:36:02Z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0x010100B5F3964FBA525C4D85FFA3CF4C3F5C69</vt:lpwstr>
  </property>
  <property fmtid="{D5CDD505-2E9C-101B-9397-08002B2CF9AE}" pid="3" name="MediaServiceImageTags">
    <vt:lpwstr/>
  </property>
</Properties>
</file>